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69" r:id="rId6"/>
    <p:sldId id="270" r:id="rId7"/>
    <p:sldId id="275" r:id="rId8"/>
    <p:sldId id="271" r:id="rId9"/>
    <p:sldId id="272" r:id="rId10"/>
    <p:sldId id="273" r:id="rId11"/>
    <p:sldId id="274" r:id="rId12"/>
    <p:sldId id="276" r:id="rId13"/>
    <p:sldId id="257" r:id="rId14"/>
    <p:sldId id="258" r:id="rId15"/>
    <p:sldId id="259" r:id="rId16"/>
    <p:sldId id="260" r:id="rId17"/>
    <p:sldId id="261" r:id="rId18"/>
    <p:sldId id="262" r:id="rId19"/>
    <p:sldId id="26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919917A-09E8-47B2-9A98-E91BECF05281}"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7E5CE-D7A0-4158-A8C7-75D496BAE4EA}" type="slidenum">
              <a:rPr lang="en-US" smtClean="0"/>
              <a:t>‹#›</a:t>
            </a:fld>
            <a:endParaRPr lang="en-US"/>
          </a:p>
        </p:txBody>
      </p:sp>
    </p:spTree>
    <p:extLst>
      <p:ext uri="{BB962C8B-B14F-4D97-AF65-F5344CB8AC3E}">
        <p14:creationId xmlns:p14="http://schemas.microsoft.com/office/powerpoint/2010/main" val="2374064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919917A-09E8-47B2-9A98-E91BECF05281}"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7E5CE-D7A0-4158-A8C7-75D496BAE4EA}" type="slidenum">
              <a:rPr lang="en-US" smtClean="0"/>
              <a:t>‹#›</a:t>
            </a:fld>
            <a:endParaRPr lang="en-US"/>
          </a:p>
        </p:txBody>
      </p:sp>
    </p:spTree>
    <p:extLst>
      <p:ext uri="{BB962C8B-B14F-4D97-AF65-F5344CB8AC3E}">
        <p14:creationId xmlns:p14="http://schemas.microsoft.com/office/powerpoint/2010/main" val="4261089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919917A-09E8-47B2-9A98-E91BECF05281}"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7E5CE-D7A0-4158-A8C7-75D496BAE4EA}" type="slidenum">
              <a:rPr lang="en-US" smtClean="0"/>
              <a:t>‹#›</a:t>
            </a:fld>
            <a:endParaRPr lang="en-US"/>
          </a:p>
        </p:txBody>
      </p:sp>
    </p:spTree>
    <p:extLst>
      <p:ext uri="{BB962C8B-B14F-4D97-AF65-F5344CB8AC3E}">
        <p14:creationId xmlns:p14="http://schemas.microsoft.com/office/powerpoint/2010/main" val="3687648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919917A-09E8-47B2-9A98-E91BECF05281}"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7E5CE-D7A0-4158-A8C7-75D496BAE4EA}" type="slidenum">
              <a:rPr lang="en-US" smtClean="0"/>
              <a:t>‹#›</a:t>
            </a:fld>
            <a:endParaRPr lang="en-US"/>
          </a:p>
        </p:txBody>
      </p:sp>
    </p:spTree>
    <p:extLst>
      <p:ext uri="{BB962C8B-B14F-4D97-AF65-F5344CB8AC3E}">
        <p14:creationId xmlns:p14="http://schemas.microsoft.com/office/powerpoint/2010/main" val="152922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19917A-09E8-47B2-9A98-E91BECF05281}"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7E5CE-D7A0-4158-A8C7-75D496BAE4EA}" type="slidenum">
              <a:rPr lang="en-US" smtClean="0"/>
              <a:t>‹#›</a:t>
            </a:fld>
            <a:endParaRPr lang="en-US"/>
          </a:p>
        </p:txBody>
      </p:sp>
    </p:spTree>
    <p:extLst>
      <p:ext uri="{BB962C8B-B14F-4D97-AF65-F5344CB8AC3E}">
        <p14:creationId xmlns:p14="http://schemas.microsoft.com/office/powerpoint/2010/main" val="969231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919917A-09E8-47B2-9A98-E91BECF05281}" type="datetimeFigureOut">
              <a:rPr lang="en-US" smtClean="0"/>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67E5CE-D7A0-4158-A8C7-75D496BAE4EA}" type="slidenum">
              <a:rPr lang="en-US" smtClean="0"/>
              <a:t>‹#›</a:t>
            </a:fld>
            <a:endParaRPr lang="en-US"/>
          </a:p>
        </p:txBody>
      </p:sp>
    </p:spTree>
    <p:extLst>
      <p:ext uri="{BB962C8B-B14F-4D97-AF65-F5344CB8AC3E}">
        <p14:creationId xmlns:p14="http://schemas.microsoft.com/office/powerpoint/2010/main" val="155563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919917A-09E8-47B2-9A98-E91BECF05281}" type="datetimeFigureOut">
              <a:rPr lang="en-US" smtClean="0"/>
              <a:t>12/16/2016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67E5CE-D7A0-4158-A8C7-75D496BAE4EA}" type="slidenum">
              <a:rPr lang="en-US" smtClean="0"/>
              <a:t>‹#›</a:t>
            </a:fld>
            <a:endParaRPr lang="en-US"/>
          </a:p>
        </p:txBody>
      </p:sp>
    </p:spTree>
    <p:extLst>
      <p:ext uri="{BB962C8B-B14F-4D97-AF65-F5344CB8AC3E}">
        <p14:creationId xmlns:p14="http://schemas.microsoft.com/office/powerpoint/2010/main" val="2883176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919917A-09E8-47B2-9A98-E91BECF05281}" type="datetimeFigureOut">
              <a:rPr lang="en-US" smtClean="0"/>
              <a:t>12/16/2016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67E5CE-D7A0-4158-A8C7-75D496BAE4EA}" type="slidenum">
              <a:rPr lang="en-US" smtClean="0"/>
              <a:t>‹#›</a:t>
            </a:fld>
            <a:endParaRPr lang="en-US"/>
          </a:p>
        </p:txBody>
      </p:sp>
    </p:spTree>
    <p:extLst>
      <p:ext uri="{BB962C8B-B14F-4D97-AF65-F5344CB8AC3E}">
        <p14:creationId xmlns:p14="http://schemas.microsoft.com/office/powerpoint/2010/main" val="3153987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19917A-09E8-47B2-9A98-E91BECF05281}" type="datetimeFigureOut">
              <a:rPr lang="en-US" smtClean="0"/>
              <a:t>12/16/2016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67E5CE-D7A0-4158-A8C7-75D496BAE4EA}" type="slidenum">
              <a:rPr lang="en-US" smtClean="0"/>
              <a:t>‹#›</a:t>
            </a:fld>
            <a:endParaRPr lang="en-US"/>
          </a:p>
        </p:txBody>
      </p:sp>
    </p:spTree>
    <p:extLst>
      <p:ext uri="{BB962C8B-B14F-4D97-AF65-F5344CB8AC3E}">
        <p14:creationId xmlns:p14="http://schemas.microsoft.com/office/powerpoint/2010/main" val="432686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19917A-09E8-47B2-9A98-E91BECF05281}" type="datetimeFigureOut">
              <a:rPr lang="en-US" smtClean="0"/>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67E5CE-D7A0-4158-A8C7-75D496BAE4EA}" type="slidenum">
              <a:rPr lang="en-US" smtClean="0"/>
              <a:t>‹#›</a:t>
            </a:fld>
            <a:endParaRPr lang="en-US"/>
          </a:p>
        </p:txBody>
      </p:sp>
    </p:spTree>
    <p:extLst>
      <p:ext uri="{BB962C8B-B14F-4D97-AF65-F5344CB8AC3E}">
        <p14:creationId xmlns:p14="http://schemas.microsoft.com/office/powerpoint/2010/main" val="3275859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19917A-09E8-47B2-9A98-E91BECF05281}" type="datetimeFigureOut">
              <a:rPr lang="en-US" smtClean="0"/>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67E5CE-D7A0-4158-A8C7-75D496BAE4EA}" type="slidenum">
              <a:rPr lang="en-US" smtClean="0"/>
              <a:t>‹#›</a:t>
            </a:fld>
            <a:endParaRPr lang="en-US"/>
          </a:p>
        </p:txBody>
      </p:sp>
    </p:spTree>
    <p:extLst>
      <p:ext uri="{BB962C8B-B14F-4D97-AF65-F5344CB8AC3E}">
        <p14:creationId xmlns:p14="http://schemas.microsoft.com/office/powerpoint/2010/main" val="605701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9917A-09E8-47B2-9A98-E91BECF05281}" type="datetimeFigureOut">
              <a:rPr lang="en-US" smtClean="0"/>
              <a:t>12/16/2016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67E5CE-D7A0-4158-A8C7-75D496BAE4EA}" type="slidenum">
              <a:rPr lang="en-US" smtClean="0"/>
              <a:t>‹#›</a:t>
            </a:fld>
            <a:endParaRPr lang="en-US"/>
          </a:p>
        </p:txBody>
      </p:sp>
    </p:spTree>
    <p:extLst>
      <p:ext uri="{BB962C8B-B14F-4D97-AF65-F5344CB8AC3E}">
        <p14:creationId xmlns:p14="http://schemas.microsoft.com/office/powerpoint/2010/main" val="2325719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arecen-la.org/" TargetMode="External"/><Relationship Id="rId2" Type="http://schemas.openxmlformats.org/officeDocument/2006/relationships/hyperlink" Target="http://www.esperanza-la.org/" TargetMode="External"/><Relationship Id="rId1" Type="http://schemas.openxmlformats.org/officeDocument/2006/relationships/slideLayout" Target="../slideLayouts/slideLayout2.xml"/><Relationship Id="rId5" Type="http://schemas.openxmlformats.org/officeDocument/2006/relationships/hyperlink" Target="http://www.immdef.org/" TargetMode="External"/><Relationship Id="rId4" Type="http://schemas.openxmlformats.org/officeDocument/2006/relationships/hyperlink" Target="http://www.immigrationadvocates.or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en.wikipedia.org/wiki/Canada" TargetMode="External"/><Relationship Id="rId3" Type="http://schemas.openxmlformats.org/officeDocument/2006/relationships/hyperlink" Target="https://en.wikipedia.org/wiki/Sanctuary_city#cite_note-2" TargetMode="External"/><Relationship Id="rId7" Type="http://schemas.openxmlformats.org/officeDocument/2006/relationships/hyperlink" Target="https://en.wikipedia.org/wiki/United_States" TargetMode="External"/><Relationship Id="rId2" Type="http://schemas.openxmlformats.org/officeDocument/2006/relationships/hyperlink" Target="https://en.wikipedia.org/wiki/United_Kingdom" TargetMode="External"/><Relationship Id="rId1" Type="http://schemas.openxmlformats.org/officeDocument/2006/relationships/slideLayout" Target="../slideLayouts/slideLayout2.xml"/><Relationship Id="rId6" Type="http://schemas.openxmlformats.org/officeDocument/2006/relationships/hyperlink" Target="https://en.wikipedia.org/wiki/Sanctuary_city#cite_note-4" TargetMode="External"/><Relationship Id="rId11" Type="http://schemas.openxmlformats.org/officeDocument/2006/relationships/hyperlink" Target="https://en.wikipedia.org/wiki/Special_Order_40#cite_note-LAT3-3" TargetMode="External"/><Relationship Id="rId5" Type="http://schemas.openxmlformats.org/officeDocument/2006/relationships/hyperlink" Target="https://en.wikipedia.org/wiki/Sanctuary_city#cite_note-3" TargetMode="External"/><Relationship Id="rId10" Type="http://schemas.openxmlformats.org/officeDocument/2006/relationships/hyperlink" Target="https://en.wikipedia.org/wiki/De_facto" TargetMode="External"/><Relationship Id="rId4" Type="http://schemas.openxmlformats.org/officeDocument/2006/relationships/hyperlink" Target="https://en.wikipedia.org/wiki/Glasgow" TargetMode="External"/><Relationship Id="rId9" Type="http://schemas.openxmlformats.org/officeDocument/2006/relationships/hyperlink" Target="https://en.wikipedia.org/wiki/De_jur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en.wikipedia.org/wiki/Arizona_SB_1070#cite_note-ap-dissa-3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mmigrantjustice.org/press_releases/immigration-detainers-are-unlawful-federal-court-rul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8268" y="701040"/>
            <a:ext cx="9049732" cy="2089294"/>
          </a:xfrm>
        </p:spPr>
        <p:txBody>
          <a:bodyPr>
            <a:normAutofit fontScale="90000"/>
          </a:bodyPr>
          <a:lstStyle/>
          <a:p>
            <a:br>
              <a:rPr lang="en-US" dirty="0"/>
            </a:br>
            <a:br>
              <a:rPr lang="en-US" dirty="0"/>
            </a:br>
            <a:br>
              <a:rPr lang="en-US" dirty="0"/>
            </a:br>
            <a:br>
              <a:rPr lang="en-US" dirty="0"/>
            </a:br>
            <a:br>
              <a:rPr lang="en-US" dirty="0"/>
            </a:br>
            <a:r>
              <a:rPr lang="en-US" dirty="0"/>
              <a:t>Matthew 25 Movement</a:t>
            </a:r>
            <a:br>
              <a:rPr lang="en-US" dirty="0"/>
            </a:br>
            <a:endParaRPr lang="en-US" dirty="0"/>
          </a:p>
        </p:txBody>
      </p:sp>
      <p:sp>
        <p:nvSpPr>
          <p:cNvPr id="3" name="Subtitle 2"/>
          <p:cNvSpPr>
            <a:spLocks noGrp="1"/>
          </p:cNvSpPr>
          <p:nvPr>
            <p:ph type="subTitle" idx="1"/>
          </p:nvPr>
        </p:nvSpPr>
        <p:spPr/>
        <p:txBody>
          <a:bodyPr>
            <a:normAutofit lnSpcReduction="10000"/>
          </a:bodyPr>
          <a:lstStyle/>
          <a:p>
            <a:endParaRPr lang="en-US" dirty="0"/>
          </a:p>
          <a:p>
            <a:r>
              <a:rPr lang="en-US" dirty="0"/>
              <a:t>I PLEDGE TO PROTECT AND DEFEND</a:t>
            </a:r>
          </a:p>
          <a:p>
            <a:r>
              <a:rPr lang="en-US" dirty="0"/>
              <a:t>THE VULNERABLE </a:t>
            </a:r>
          </a:p>
          <a:p>
            <a:r>
              <a:rPr lang="en-US" dirty="0"/>
              <a:t>IN THE NAME OF JESUS</a:t>
            </a:r>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5519737" y="2037399"/>
            <a:ext cx="1152525" cy="1564639"/>
          </a:xfrm>
          <a:prstGeom prst="rect">
            <a:avLst/>
          </a:prstGeom>
        </p:spPr>
      </p:pic>
    </p:spTree>
    <p:extLst>
      <p:ext uri="{BB962C8B-B14F-4D97-AF65-F5344CB8AC3E}">
        <p14:creationId xmlns:p14="http://schemas.microsoft.com/office/powerpoint/2010/main" val="1707449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Positive Factors (Continued)</a:t>
            </a:r>
          </a:p>
        </p:txBody>
      </p:sp>
      <p:sp>
        <p:nvSpPr>
          <p:cNvPr id="3" name="Content Placeholder 2"/>
          <p:cNvSpPr>
            <a:spLocks noGrp="1"/>
          </p:cNvSpPr>
          <p:nvPr>
            <p:ph idx="1"/>
          </p:nvPr>
        </p:nvSpPr>
        <p:spPr/>
        <p:txBody>
          <a:bodyPr>
            <a:normAutofit fontScale="47500" lnSpcReduction="20000"/>
          </a:bodyPr>
          <a:lstStyle/>
          <a:p>
            <a:pPr lvl="0" fontAlgn="base"/>
            <a:r>
              <a:rPr lang="en-US" sz="3600" dirty="0"/>
              <a:t>Whether you or your spouse suffer from severe mental or physical illness</a:t>
            </a:r>
          </a:p>
          <a:p>
            <a:pPr lvl="0" fontAlgn="base"/>
            <a:r>
              <a:rPr lang="en-US" sz="3600" dirty="0"/>
              <a:t>Whether you lack ties to your home country</a:t>
            </a:r>
          </a:p>
          <a:p>
            <a:pPr lvl="0" fontAlgn="base"/>
            <a:r>
              <a:rPr lang="en-US" sz="3600" dirty="0"/>
              <a:t>Whether the conditions in your home country are unsafe, and whether you have any conditions (e.g., a medical issue) that cannot be properly cared for in your home country</a:t>
            </a:r>
          </a:p>
          <a:p>
            <a:pPr lvl="0" fontAlgn="base"/>
            <a:r>
              <a:rPr lang="en-US" sz="3600" dirty="0"/>
              <a:t>Whether you are likely to be granted temporary or permanent status or other relief from removal, including as a relative of U.S. citizen or permanent resident, asylum seeker, victim of domestic violence, human trafficking, or other crime</a:t>
            </a:r>
          </a:p>
          <a:p>
            <a:pPr lvl="0" fontAlgn="base"/>
            <a:r>
              <a:rPr lang="en-US" sz="3600" dirty="0"/>
              <a:t>Whether you are a victim of domestic violence, human trafficking, or other serious crime</a:t>
            </a:r>
          </a:p>
          <a:p>
            <a:pPr lvl="0" fontAlgn="base"/>
            <a:r>
              <a:rPr lang="en-US" sz="3600" dirty="0"/>
              <a:t>Whether you are currently cooperating or have cooperated with federal, state or local law enforcement authorities, including ICE, the U.S. Attorneys, Department of Justice, Department of Labor, National Labor Relations Board, etc.</a:t>
            </a:r>
          </a:p>
          <a:p>
            <a:pPr lvl="0" fontAlgn="base"/>
            <a:r>
              <a:rPr lang="en-US" sz="3600" dirty="0"/>
              <a:t>Whether you are a witness in pending criminal investigations or prosecutions</a:t>
            </a:r>
          </a:p>
          <a:p>
            <a:pPr lvl="0" fontAlgn="base"/>
            <a:r>
              <a:rPr lang="en-US" sz="3600" dirty="0"/>
              <a:t>Whether you are a plaintiff in a lawsuit regarding civil rights or liberties violations or have a civil rights related complaint pending with an administrative agency</a:t>
            </a:r>
          </a:p>
          <a:p>
            <a:pPr lvl="0" fontAlgn="base"/>
            <a:r>
              <a:rPr lang="en-US" sz="3600" dirty="0"/>
              <a:t>Whether you are engaged in activity related to civil or other rights and are in a dispute with a landlord, employer, or contractor (for example, union organizing or complaining to authorities about employment discrimination or housing conditions)</a:t>
            </a:r>
          </a:p>
          <a:p>
            <a:pPr marL="0" indent="0">
              <a:buNone/>
            </a:pPr>
            <a:endParaRPr lang="en-US" dirty="0"/>
          </a:p>
        </p:txBody>
      </p:sp>
    </p:spTree>
    <p:extLst>
      <p:ext uri="{BB962C8B-B14F-4D97-AF65-F5344CB8AC3E}">
        <p14:creationId xmlns:p14="http://schemas.microsoft.com/office/powerpoint/2010/main" val="2134839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Negative Factors</a:t>
            </a:r>
          </a:p>
        </p:txBody>
      </p:sp>
      <p:sp>
        <p:nvSpPr>
          <p:cNvPr id="3" name="Content Placeholder 2"/>
          <p:cNvSpPr>
            <a:spLocks noGrp="1"/>
          </p:cNvSpPr>
          <p:nvPr>
            <p:ph idx="1"/>
          </p:nvPr>
        </p:nvSpPr>
        <p:spPr/>
        <p:txBody>
          <a:bodyPr>
            <a:normAutofit fontScale="70000" lnSpcReduction="20000"/>
          </a:bodyPr>
          <a:lstStyle/>
          <a:p>
            <a:pPr lvl="0" fontAlgn="base"/>
            <a:r>
              <a:rPr lang="en-US" dirty="0"/>
              <a:t>Your immigration history, including any prior deportation, outstanding deportation order, prior denial of status, or evidence of fraud o If you entered the country unlawfully or violated the terms of your admission within the last three years</a:t>
            </a:r>
          </a:p>
          <a:p>
            <a:r>
              <a:rPr lang="en-US" dirty="0"/>
              <a:t>o If you have previously been deported from the U.S. o If an immigration official or immigration judge finds that you have committed immigration fraud</a:t>
            </a:r>
          </a:p>
          <a:p>
            <a:pPr lvl="0" fontAlgn="base"/>
            <a:r>
              <a:rPr lang="en-US" dirty="0"/>
              <a:t>Your criminal history, including arrests, prior convictions, or outstanding arrest warrants.  The convictions considered most “serious” are: o A felony or multiple misdemeanors, o Illegal entry, re-entry, or immigration fraud, or o A misdemeanor violation involving: § Violence, threats, or assault</a:t>
            </a:r>
          </a:p>
          <a:p>
            <a:pPr lvl="1" fontAlgn="base"/>
            <a:r>
              <a:rPr lang="en-US" dirty="0"/>
              <a:t>Sexual abuse or exploitation,</a:t>
            </a:r>
          </a:p>
          <a:p>
            <a:pPr lvl="1" fontAlgn="base"/>
            <a:r>
              <a:rPr lang="en-US" dirty="0"/>
              <a:t>Driving under the influence of alcohol or drugs,</a:t>
            </a:r>
          </a:p>
          <a:p>
            <a:pPr lvl="1" fontAlgn="base"/>
            <a:r>
              <a:rPr lang="en-US" dirty="0"/>
              <a:t>Flight from the scene of an accident</a:t>
            </a:r>
          </a:p>
          <a:p>
            <a:pPr lvl="1" fontAlgn="base"/>
            <a:r>
              <a:rPr lang="en-US" dirty="0"/>
              <a:t>Drug distribution or trafficking, or</a:t>
            </a:r>
          </a:p>
          <a:p>
            <a:pPr lvl="1" fontAlgn="base"/>
            <a:r>
              <a:rPr lang="en-US" dirty="0"/>
              <a:t>Other significant threat to public safety</a:t>
            </a:r>
          </a:p>
          <a:p>
            <a:pPr lvl="0" fontAlgn="base"/>
            <a:r>
              <a:rPr lang="en-US" dirty="0"/>
              <a:t>If you are a gang member, human rights violator, or other clear threat to public safety</a:t>
            </a:r>
          </a:p>
          <a:p>
            <a:pPr lvl="0" fontAlgn="base"/>
            <a:r>
              <a:rPr lang="en-US" dirty="0"/>
              <a:t>If you are a suspected terrorist or national security risk</a:t>
            </a:r>
          </a:p>
          <a:p>
            <a:pPr marL="0" indent="0">
              <a:buNone/>
            </a:pPr>
            <a:endParaRPr lang="en-US" dirty="0"/>
          </a:p>
        </p:txBody>
      </p:sp>
    </p:spTree>
    <p:extLst>
      <p:ext uri="{BB962C8B-B14F-4D97-AF65-F5344CB8AC3E}">
        <p14:creationId xmlns:p14="http://schemas.microsoft.com/office/powerpoint/2010/main" val="729000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Asylum</a:t>
            </a:r>
          </a:p>
        </p:txBody>
      </p:sp>
      <p:sp>
        <p:nvSpPr>
          <p:cNvPr id="3" name="Content Placeholder 2"/>
          <p:cNvSpPr>
            <a:spLocks noGrp="1"/>
          </p:cNvSpPr>
          <p:nvPr>
            <p:ph idx="1"/>
          </p:nvPr>
        </p:nvSpPr>
        <p:spPr/>
        <p:txBody>
          <a:bodyPr>
            <a:normAutofit/>
          </a:bodyPr>
          <a:lstStyle/>
          <a:p>
            <a:r>
              <a:rPr lang="en-US" dirty="0"/>
              <a:t>Esperanza -- </a:t>
            </a:r>
            <a:r>
              <a:rPr lang="en-US" dirty="0"/>
              <a:t>1530 James M Wood Blvd, Los Angeles, CA 90015, (213) 251-3505, </a:t>
            </a:r>
            <a:r>
              <a:rPr lang="en-US" dirty="0">
                <a:hlinkClick r:id="rId2"/>
              </a:rPr>
              <a:t>www.esperanza-la.org</a:t>
            </a:r>
            <a:endParaRPr lang="en-US" dirty="0"/>
          </a:p>
          <a:p>
            <a:r>
              <a:rPr lang="en-US" dirty="0" err="1"/>
              <a:t>Carecen</a:t>
            </a:r>
            <a:r>
              <a:rPr lang="en-US" dirty="0"/>
              <a:t> -- </a:t>
            </a:r>
            <a:r>
              <a:rPr lang="en-US" dirty="0">
                <a:hlinkClick r:id="rId3"/>
              </a:rPr>
              <a:t>www.carecen-la.org</a:t>
            </a:r>
            <a:r>
              <a:rPr lang="en-US" dirty="0"/>
              <a:t>, 2845 W. 7th St.</a:t>
            </a:r>
            <a:br>
              <a:rPr lang="en-US" dirty="0"/>
            </a:br>
            <a:r>
              <a:rPr lang="en-US" dirty="0"/>
              <a:t>Los Angeles, CA 90005, (213) 385-7800</a:t>
            </a:r>
          </a:p>
          <a:p>
            <a:r>
              <a:rPr lang="en-US" dirty="0"/>
              <a:t>KIND (Kids in Need of Defense), </a:t>
            </a:r>
            <a:r>
              <a:rPr lang="en-US" dirty="0">
                <a:hlinkClick r:id="rId4"/>
              </a:rPr>
              <a:t>www.immigrationadvocates.org</a:t>
            </a:r>
            <a:r>
              <a:rPr lang="en-US" dirty="0"/>
              <a:t> 350 South Grand Avenue, 32nd Floor</a:t>
            </a:r>
          </a:p>
          <a:p>
            <a:r>
              <a:rPr lang="en-US" dirty="0"/>
              <a:t>Immigrant Defenders Law Center, 634 S Spring St, Los Angeles, CA 90014, (213) 634-0999, </a:t>
            </a:r>
            <a:r>
              <a:rPr lang="en-US" dirty="0">
                <a:hlinkClick r:id="rId5"/>
              </a:rPr>
              <a:t>www.immdef.org</a:t>
            </a:r>
            <a:endParaRPr lang="en-US" dirty="0"/>
          </a:p>
          <a:p>
            <a:r>
              <a:rPr lang="en-US" dirty="0"/>
              <a:t>Individual lawyers -- ImmigrationLawHelp.org </a:t>
            </a:r>
          </a:p>
          <a:p>
            <a:endParaRPr lang="en-US" dirty="0"/>
          </a:p>
          <a:p>
            <a:endParaRPr lang="en-US" dirty="0"/>
          </a:p>
        </p:txBody>
      </p:sp>
    </p:spTree>
    <p:extLst>
      <p:ext uri="{BB962C8B-B14F-4D97-AF65-F5344CB8AC3E}">
        <p14:creationId xmlns:p14="http://schemas.microsoft.com/office/powerpoint/2010/main" val="4180066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Somebody sleeping in your church – why?</a:t>
            </a:r>
            <a:br>
              <a:rPr lang="en-US" dirty="0"/>
            </a:br>
            <a:r>
              <a:rPr lang="en-US" dirty="0"/>
              <a:t>What is sanctuary?</a:t>
            </a:r>
          </a:p>
        </p:txBody>
      </p:sp>
      <p:sp>
        <p:nvSpPr>
          <p:cNvPr id="3" name="Content Placeholder 2"/>
          <p:cNvSpPr>
            <a:spLocks noGrp="1"/>
          </p:cNvSpPr>
          <p:nvPr>
            <p:ph idx="1"/>
          </p:nvPr>
        </p:nvSpPr>
        <p:spPr/>
        <p:txBody>
          <a:bodyPr/>
          <a:lstStyle/>
          <a:p>
            <a:pPr marL="0" indent="0">
              <a:buNone/>
            </a:pPr>
            <a:r>
              <a:rPr lang="en-US" dirty="0"/>
              <a:t>Numbers 35:11-12</a:t>
            </a:r>
          </a:p>
          <a:p>
            <a:pPr marL="0" indent="0">
              <a:lnSpc>
                <a:spcPct val="100000"/>
              </a:lnSpc>
              <a:buNone/>
            </a:pPr>
            <a:r>
              <a:rPr lang="en-US" b="1" baseline="30000" dirty="0"/>
              <a:t>10 </a:t>
            </a:r>
            <a:r>
              <a:rPr lang="en-US" dirty="0"/>
              <a:t>“Speak to the Israelites and say to them: ‘When you cross the Jordan into Canaan, </a:t>
            </a:r>
            <a:r>
              <a:rPr lang="en-US" b="1" baseline="30000" dirty="0"/>
              <a:t>11 </a:t>
            </a:r>
            <a:r>
              <a:rPr lang="en-US" dirty="0"/>
              <a:t>select some towns to be your cities of refuge, to which a person who has killed someone accidentally may flee. </a:t>
            </a:r>
            <a:r>
              <a:rPr lang="en-US" b="1" baseline="30000" dirty="0"/>
              <a:t>12 </a:t>
            </a:r>
            <a:r>
              <a:rPr lang="en-US" dirty="0"/>
              <a:t>They will be places of refuge from the avenger, so that anyone accused of murder may not die before they stand trial before the assembly.</a:t>
            </a:r>
          </a:p>
          <a:p>
            <a:pPr marL="0" indent="0">
              <a:lnSpc>
                <a:spcPct val="100000"/>
              </a:lnSpc>
              <a:buNone/>
            </a:pPr>
            <a:endParaRPr lang="en-US" sz="1400" dirty="0"/>
          </a:p>
          <a:p>
            <a:pPr marL="0" indent="0" algn="ctr">
              <a:buNone/>
            </a:pPr>
            <a:r>
              <a:rPr lang="en-US" dirty="0">
                <a:latin typeface="AR DELANEY" panose="02000000000000000000" pitchFamily="2" charset="0"/>
              </a:rPr>
              <a:t>God’s Remedy for an Unjust Response to a Crime</a:t>
            </a:r>
          </a:p>
          <a:p>
            <a:pPr marL="0" indent="0" algn="ctr">
              <a:buNone/>
            </a:pPr>
            <a:r>
              <a:rPr lang="en-US" dirty="0">
                <a:latin typeface="AR DELANEY" panose="02000000000000000000" pitchFamily="2" charset="0"/>
              </a:rPr>
              <a:t>Protection until There can be a Fair Hearing</a:t>
            </a:r>
          </a:p>
        </p:txBody>
      </p:sp>
    </p:spTree>
    <p:extLst>
      <p:ext uri="{BB962C8B-B14F-4D97-AF65-F5344CB8AC3E}">
        <p14:creationId xmlns:p14="http://schemas.microsoft.com/office/powerpoint/2010/main" val="944003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Secular Use of Sanctuary Concept</a:t>
            </a:r>
          </a:p>
        </p:txBody>
      </p:sp>
      <p:sp>
        <p:nvSpPr>
          <p:cNvPr id="3" name="Content Placeholder 2"/>
          <p:cNvSpPr>
            <a:spLocks noGrp="1"/>
          </p:cNvSpPr>
          <p:nvPr>
            <p:ph idx="1"/>
          </p:nvPr>
        </p:nvSpPr>
        <p:spPr/>
        <p:txBody>
          <a:bodyPr>
            <a:normAutofit fontScale="85000" lnSpcReduction="10000"/>
          </a:bodyPr>
          <a:lstStyle/>
          <a:p>
            <a:r>
              <a:rPr lang="en-US" dirty="0"/>
              <a:t>Underground Railroad – no fair hearing possible until the law changes</a:t>
            </a:r>
          </a:p>
          <a:p>
            <a:r>
              <a:rPr lang="en-US" dirty="0"/>
              <a:t>In the </a:t>
            </a:r>
            <a:r>
              <a:rPr lang="en-US" dirty="0">
                <a:hlinkClick r:id="rId2" tooltip="United Kingdom"/>
              </a:rPr>
              <a:t>United Kingdom</a:t>
            </a:r>
            <a:r>
              <a:rPr lang="en-US" dirty="0"/>
              <a:t>, a “City of Sanctuary” is a city that provides services, such as housing and education to “asylum seekers”, illegal immigrants who are seeking formal refugee status.</a:t>
            </a:r>
            <a:r>
              <a:rPr lang="en-US" baseline="30000" dirty="0">
                <a:hlinkClick r:id="rId3"/>
              </a:rPr>
              <a:t>[2]</a:t>
            </a:r>
            <a:r>
              <a:rPr lang="en-US" dirty="0"/>
              <a:t> </a:t>
            </a:r>
            <a:r>
              <a:rPr lang="en-US" dirty="0">
                <a:hlinkClick r:id="rId4" tooltip="Glasgow"/>
              </a:rPr>
              <a:t>Glasgow</a:t>
            </a:r>
            <a:r>
              <a:rPr lang="en-US" dirty="0"/>
              <a:t> is a noted City of Sanctuary.</a:t>
            </a:r>
            <a:r>
              <a:rPr lang="en-US" baseline="30000" dirty="0">
                <a:hlinkClick r:id="rId5"/>
              </a:rPr>
              <a:t>[3]</a:t>
            </a:r>
            <a:r>
              <a:rPr lang="en-US" baseline="30000" dirty="0">
                <a:hlinkClick r:id="rId6"/>
              </a:rPr>
              <a:t>[4]</a:t>
            </a:r>
            <a:endParaRPr lang="en-US" baseline="30000" dirty="0"/>
          </a:p>
          <a:p>
            <a:r>
              <a:rPr lang="en-US" dirty="0"/>
              <a:t>Special Order 40 in Los Angeles – Since 1979 – police not enforce immigration law</a:t>
            </a:r>
          </a:p>
          <a:p>
            <a:r>
              <a:rPr lang="en-US" dirty="0"/>
              <a:t>A </a:t>
            </a:r>
            <a:r>
              <a:rPr lang="en-US" b="1" dirty="0"/>
              <a:t>sanctuary city</a:t>
            </a:r>
            <a:r>
              <a:rPr lang="en-US" dirty="0"/>
              <a:t> is a city in the </a:t>
            </a:r>
            <a:r>
              <a:rPr lang="en-US" dirty="0">
                <a:hlinkClick r:id="rId7" tooltip="United States"/>
              </a:rPr>
              <a:t>United States</a:t>
            </a:r>
            <a:r>
              <a:rPr lang="en-US" dirty="0"/>
              <a:t> or </a:t>
            </a:r>
            <a:r>
              <a:rPr lang="en-US" dirty="0">
                <a:hlinkClick r:id="rId8" tooltip="Canada"/>
              </a:rPr>
              <a:t>Canada</a:t>
            </a:r>
            <a:r>
              <a:rPr lang="en-US" dirty="0"/>
              <a:t> that has adopted a policy of protecting undocumented immigrants by not prosecuting them solely for violating federal immigration laws in the country in which they are now living illegally. Such a policy can be set out expressly in a law (</a:t>
            </a:r>
            <a:r>
              <a:rPr lang="en-US" i="1" dirty="0">
                <a:hlinkClick r:id="rId9" tooltip="De jure"/>
              </a:rPr>
              <a:t>de jure</a:t>
            </a:r>
            <a:r>
              <a:rPr lang="en-US" dirty="0"/>
              <a:t>) or observed only in practice (</a:t>
            </a:r>
            <a:r>
              <a:rPr lang="en-US" i="1" dirty="0">
                <a:hlinkClick r:id="rId10" tooltip="De facto"/>
              </a:rPr>
              <a:t>de facto</a:t>
            </a:r>
            <a:r>
              <a:rPr lang="en-US" dirty="0"/>
              <a:t>). The term applies generally to cities that do not use municipal funds or resources to enforce national immigration laws, and usually forbid police or municipal employees to inquire about a person's immigration status. The designation has no precise legal meaning.</a:t>
            </a:r>
            <a:endParaRPr lang="en-US" sz="3000" dirty="0"/>
          </a:p>
          <a:p>
            <a:endParaRPr lang="en-US" dirty="0"/>
          </a:p>
          <a:p>
            <a:endParaRPr lang="en-US" dirty="0"/>
          </a:p>
        </p:txBody>
      </p:sp>
      <p:sp>
        <p:nvSpPr>
          <p:cNvPr id="4" name="Rectangle 2"/>
          <p:cNvSpPr>
            <a:spLocks noChangeArrowheads="1"/>
          </p:cNvSpPr>
          <p:nvPr/>
        </p:nvSpPr>
        <p:spPr bwMode="auto">
          <a:xfrm>
            <a:off x="0" y="120878"/>
            <a:ext cx="242374" cy="21544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30000" dirty="0">
                <a:ln>
                  <a:noFill/>
                </a:ln>
                <a:solidFill>
                  <a:srgbClr val="0B0080"/>
                </a:solidFill>
                <a:effectLst/>
                <a:latin typeface="Arial" panose="020B0604020202020204" pitchFamily="34" charset="0"/>
                <a:hlinkClick r:id="rId11"/>
              </a:rPr>
              <a:t>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99191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Central American Sanctuary Movement</a:t>
            </a:r>
          </a:p>
        </p:txBody>
      </p:sp>
      <p:sp>
        <p:nvSpPr>
          <p:cNvPr id="3" name="Content Placeholder 2"/>
          <p:cNvSpPr>
            <a:spLocks noGrp="1"/>
          </p:cNvSpPr>
          <p:nvPr>
            <p:ph idx="1"/>
          </p:nvPr>
        </p:nvSpPr>
        <p:spPr/>
        <p:txBody>
          <a:bodyPr>
            <a:normAutofit lnSpcReduction="10000"/>
          </a:bodyPr>
          <a:lstStyle/>
          <a:p>
            <a:r>
              <a:rPr lang="en-US" dirty="0"/>
              <a:t>History – Land Reform Struggle in Central America – US Role</a:t>
            </a:r>
          </a:p>
          <a:p>
            <a:r>
              <a:rPr lang="en-US" dirty="0"/>
              <a:t>“Communist” Revolution and Liberation Theology – State persecution of Christian Base Community Bible teachers</a:t>
            </a:r>
          </a:p>
          <a:p>
            <a:r>
              <a:rPr lang="en-US" dirty="0"/>
              <a:t>Different asylum standards for ally and enemy countries</a:t>
            </a:r>
          </a:p>
          <a:p>
            <a:r>
              <a:rPr lang="en-US" dirty="0"/>
              <a:t>500 Churches declared themselves to be “Sanctuaries” responding to 500,000 Central American immigrants – 1980-1990</a:t>
            </a:r>
          </a:p>
          <a:p>
            <a:r>
              <a:rPr lang="en-US" dirty="0"/>
              <a:t>Stopped funding to Central American governments – peace treaties</a:t>
            </a:r>
          </a:p>
          <a:p>
            <a:r>
              <a:rPr lang="en-US" dirty="0"/>
              <a:t>Changed the asylum system</a:t>
            </a:r>
          </a:p>
          <a:p>
            <a:r>
              <a:rPr lang="en-US" dirty="0"/>
              <a:t>Infiltrated and Grand Jury indictment for transporting – legal argument based on international law – one conviction</a:t>
            </a:r>
          </a:p>
        </p:txBody>
      </p:sp>
    </p:spTree>
    <p:extLst>
      <p:ext uri="{BB962C8B-B14F-4D97-AF65-F5344CB8AC3E}">
        <p14:creationId xmlns:p14="http://schemas.microsoft.com/office/powerpoint/2010/main" val="2577842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New Sanctuary Movement – sanctuarynotdeportation.org</a:t>
            </a:r>
          </a:p>
        </p:txBody>
      </p:sp>
      <p:sp>
        <p:nvSpPr>
          <p:cNvPr id="3" name="Content Placeholder 2"/>
          <p:cNvSpPr>
            <a:spLocks noGrp="1"/>
          </p:cNvSpPr>
          <p:nvPr>
            <p:ph idx="1"/>
          </p:nvPr>
        </p:nvSpPr>
        <p:spPr/>
        <p:txBody>
          <a:bodyPr>
            <a:normAutofit fontScale="92500" lnSpcReduction="10000"/>
          </a:bodyPr>
          <a:lstStyle/>
          <a:p>
            <a:r>
              <a:rPr lang="en-US" dirty="0"/>
              <a:t>Sensenbrenner – felony to help or serve an undocumented person (House but not Senate) Dec. 2005</a:t>
            </a:r>
          </a:p>
          <a:p>
            <a:r>
              <a:rPr lang="en-US" dirty="0"/>
              <a:t>Cardinal Mahoney, Ash Wednesday – minister regardless of immigration status, even if you have to go to prison – shift in national perception</a:t>
            </a:r>
          </a:p>
          <a:p>
            <a:r>
              <a:rPr lang="en-US" dirty="0"/>
              <a:t>70% supported comprehensive reform – sanctuary movement in 37 cities, lifting up immigrant families as children of God – Lilliana’s story – but lost (50-1 against, lack of passion and hope)</a:t>
            </a:r>
          </a:p>
          <a:p>
            <a:r>
              <a:rPr lang="en-US" dirty="0"/>
              <a:t>Focused on regulatory change – deferred deportation and sensitive zones (DACA)</a:t>
            </a:r>
          </a:p>
          <a:p>
            <a:r>
              <a:rPr lang="en-US" dirty="0"/>
              <a:t>Legal argument – separation of church and state, open admission, seeking legal status</a:t>
            </a:r>
          </a:p>
        </p:txBody>
      </p:sp>
    </p:spTree>
    <p:extLst>
      <p:ext uri="{BB962C8B-B14F-4D97-AF65-F5344CB8AC3E}">
        <p14:creationId xmlns:p14="http://schemas.microsoft.com/office/powerpoint/2010/main" val="3444314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Sanctuary Campuses</a:t>
            </a:r>
          </a:p>
        </p:txBody>
      </p:sp>
      <p:sp>
        <p:nvSpPr>
          <p:cNvPr id="3" name="Content Placeholder 2"/>
          <p:cNvSpPr>
            <a:spLocks noGrp="1"/>
          </p:cNvSpPr>
          <p:nvPr>
            <p:ph idx="1"/>
          </p:nvPr>
        </p:nvSpPr>
        <p:spPr/>
        <p:txBody>
          <a:bodyPr>
            <a:normAutofit fontScale="55000" lnSpcReduction="20000"/>
          </a:bodyPr>
          <a:lstStyle/>
          <a:p>
            <a:r>
              <a:rPr lang="en-US" sz="3300" dirty="0"/>
              <a:t>394 </a:t>
            </a:r>
            <a:r>
              <a:rPr lang="en-US" sz="3300" dirty="0" err="1"/>
              <a:t>Unversity</a:t>
            </a:r>
            <a:r>
              <a:rPr lang="en-US" sz="3300" dirty="0"/>
              <a:t> and College Presidents have signed the following statement: The core mission of higher education is the advancement of knowledge, people, and society. As educational leaders, we are committed to upholding free inquiry and education in our colleges and universities, and to providing the opportunity for all our students to pursue their learning and life goals.</a:t>
            </a:r>
          </a:p>
          <a:p>
            <a:r>
              <a:rPr lang="en-US" sz="3300" dirty="0"/>
              <a:t>Since the advent of the Deferred Action for Childhood Arrivals (DACA) program in 2012, we have seen the critical benefits of this program for our students, and the highly positive impacts on our institutions and communities. DACA beneficiaries on our campuses have been exemplary student scholars and student leaders, working across campus and in the community. With DACA, our students and alumni have been able to pursue opportunities in business, education, high tech, and the non-profit sector; they have gone to medical school, law school, and graduate schools in numerous disciplines. They are actively contributing to their local communities and economies.</a:t>
            </a:r>
          </a:p>
          <a:p>
            <a:r>
              <a:rPr lang="en-US" sz="3300" dirty="0"/>
              <a:t>To our country’s leaders we say that DACA should be upheld, continued, and expanded. We are prepared to meet with you to present our case. This is both a moral imperative and a national necessity. America needs talent – and these students, who have been raised and educated in the United States, are already part of our national community. They represent what is best about America, and as scholars and leaders they are essential to the future.</a:t>
            </a:r>
          </a:p>
          <a:p>
            <a:r>
              <a:rPr lang="en-US" sz="3300" dirty="0"/>
              <a:t>We call on our colleagues and other leaders across the business, civic, religious, and non-profit sectors to join with us in this urgent matter.</a:t>
            </a:r>
          </a:p>
          <a:p>
            <a:pPr marL="0" indent="0">
              <a:buNone/>
            </a:pPr>
            <a:endParaRPr lang="en-US" dirty="0"/>
          </a:p>
        </p:txBody>
      </p:sp>
    </p:spTree>
    <p:extLst>
      <p:ext uri="{BB962C8B-B14F-4D97-AF65-F5344CB8AC3E}">
        <p14:creationId xmlns:p14="http://schemas.microsoft.com/office/powerpoint/2010/main" val="3981831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Sanctuary Campuses Potential Promises</a:t>
            </a:r>
          </a:p>
        </p:txBody>
      </p:sp>
      <p:sp>
        <p:nvSpPr>
          <p:cNvPr id="3" name="Content Placeholder 2"/>
          <p:cNvSpPr>
            <a:spLocks noGrp="1"/>
          </p:cNvSpPr>
          <p:nvPr>
            <p:ph idx="1"/>
          </p:nvPr>
        </p:nvSpPr>
        <p:spPr/>
        <p:txBody>
          <a:bodyPr>
            <a:normAutofit fontScale="70000" lnSpcReduction="20000"/>
          </a:bodyPr>
          <a:lstStyle/>
          <a:p>
            <a:pPr fontAlgn="base"/>
            <a:r>
              <a:rPr lang="en-US" dirty="0"/>
              <a:t>The college / university refuses all voluntary information sharing with ICE/ CBP across all aspects of the college/university to the fullest extent possible under the law;  </a:t>
            </a:r>
          </a:p>
          <a:p>
            <a:pPr fontAlgn="base"/>
            <a:r>
              <a:rPr lang="en-US" dirty="0"/>
              <a:t>The college / university refuses ICE physical access to all land owned or controlled by the college / university (except in the case of judicial warrants); and will advocate to continue sensitive zones</a:t>
            </a:r>
          </a:p>
          <a:p>
            <a:pPr fontAlgn="base"/>
            <a:r>
              <a:rPr lang="en-US" dirty="0"/>
              <a:t>The college / university prohibits  campus security from inquiring about or recording as to an individual’s immigration status or enforcing immigration laws or participating with ICE/ CBP in actions.  </a:t>
            </a:r>
          </a:p>
          <a:p>
            <a:pPr fontAlgn="base"/>
            <a:r>
              <a:rPr lang="en-US" dirty="0"/>
              <a:t>The college / university does not use e-verify.  </a:t>
            </a:r>
          </a:p>
          <a:p>
            <a:pPr fontAlgn="base"/>
            <a:r>
              <a:rPr lang="en-US" dirty="0"/>
              <a:t>The college / university prohibits housing discrimination based on immigration status.</a:t>
            </a:r>
          </a:p>
          <a:p>
            <a:pPr fontAlgn="base"/>
            <a:r>
              <a:rPr lang="en-US" dirty="0"/>
              <a:t>The college/ university  will support undocumented and DACA students’ equal access to in-state tuition, financial aid, and scholarships, and will support the ability of qualified immigrant students to enroll and sustain their attendance, including by doing  everything within our power to use institutional funds and scholarships to fill any gap created by discriminatory laws that exclude immigrant students from paying the in-state rate or accessing ordinary financial aid and scholarships on equal footing with other students.</a:t>
            </a:r>
          </a:p>
          <a:p>
            <a:pPr fontAlgn="base"/>
            <a:r>
              <a:rPr lang="en-US" dirty="0"/>
              <a:t>The college/ university will publicly support the continuation of the DACA program.</a:t>
            </a:r>
          </a:p>
          <a:p>
            <a:pPr marL="0" indent="0">
              <a:buNone/>
            </a:pPr>
            <a:endParaRPr lang="en-US" dirty="0"/>
          </a:p>
        </p:txBody>
      </p:sp>
    </p:spTree>
    <p:extLst>
      <p:ext uri="{BB962C8B-B14F-4D97-AF65-F5344CB8AC3E}">
        <p14:creationId xmlns:p14="http://schemas.microsoft.com/office/powerpoint/2010/main" val="1660039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Legal Status of Sanctuary Campuses</a:t>
            </a:r>
          </a:p>
        </p:txBody>
      </p:sp>
      <p:sp>
        <p:nvSpPr>
          <p:cNvPr id="3" name="Content Placeholder 2"/>
          <p:cNvSpPr>
            <a:spLocks noGrp="1"/>
          </p:cNvSpPr>
          <p:nvPr>
            <p:ph idx="1"/>
          </p:nvPr>
        </p:nvSpPr>
        <p:spPr/>
        <p:txBody>
          <a:bodyPr>
            <a:normAutofit fontScale="70000" lnSpcReduction="20000"/>
          </a:bodyPr>
          <a:lstStyle/>
          <a:p>
            <a:r>
              <a:rPr lang="en-US" dirty="0"/>
              <a:t>Peter </a:t>
            </a:r>
            <a:r>
              <a:rPr lang="en-US" dirty="0" err="1"/>
              <a:t>Schey</a:t>
            </a:r>
            <a:r>
              <a:rPr lang="en-US" dirty="0"/>
              <a:t>, Center for Human Rights</a:t>
            </a:r>
          </a:p>
          <a:p>
            <a:r>
              <a:rPr lang="en-US" dirty="0"/>
              <a:t>Jonathan Blazer, ACLU</a:t>
            </a:r>
          </a:p>
          <a:p>
            <a:r>
              <a:rPr lang="en-US" dirty="0"/>
              <a:t>Dan </a:t>
            </a:r>
            <a:r>
              <a:rPr lang="en-US" dirty="0" err="1"/>
              <a:t>Kesselbrenner</a:t>
            </a:r>
            <a:r>
              <a:rPr lang="en-US" dirty="0"/>
              <a:t>, National Lawyers Guild</a:t>
            </a:r>
          </a:p>
          <a:p>
            <a:pPr marL="0" indent="0">
              <a:buNone/>
            </a:pPr>
            <a:r>
              <a:rPr lang="en-US" dirty="0"/>
              <a:t>None of </a:t>
            </a:r>
            <a:r>
              <a:rPr lang="en-US"/>
              <a:t>the potential sanctuary </a:t>
            </a:r>
            <a:r>
              <a:rPr lang="en-US" dirty="0"/>
              <a:t>campus commitments listed break any existing law and therefore cannot be punished by the withdrawal of tax exempt status and corresponding student eligibility for federal loans or grants (in comparison to Bob Jones University which violated civil rights law).</a:t>
            </a:r>
          </a:p>
          <a:p>
            <a:pPr marL="0" indent="0">
              <a:buNone/>
            </a:pPr>
            <a:r>
              <a:rPr lang="en-US" dirty="0"/>
              <a:t>Proposition 187, which would have made it illegal to provide public education to undocumented students was declared unconstitutional by a federal district court in 1999. The law in most states, does not mandate that law enforcement personnel ask about the immigration status of those they encounter.</a:t>
            </a:r>
            <a:r>
              <a:rPr lang="en-US" baseline="30000" dirty="0">
                <a:hlinkClick r:id="rId2"/>
              </a:rPr>
              <a:t>[32]</a:t>
            </a:r>
            <a:r>
              <a:rPr lang="en-US" dirty="0"/>
              <a:t> Many police departments discourage such inquiries to avoid deterring immigrants from reporting crimes and cooperating in other investigations.</a:t>
            </a:r>
            <a:r>
              <a:rPr lang="en-US" baseline="30000" dirty="0">
                <a:hlinkClick r:id="rId2"/>
              </a:rPr>
              <a:t>[32]</a:t>
            </a:r>
            <a:endParaRPr lang="en-US" dirty="0"/>
          </a:p>
          <a:p>
            <a:pPr marL="0" indent="0">
              <a:buNone/>
            </a:pPr>
            <a:r>
              <a:rPr lang="en-US" dirty="0"/>
              <a:t>The only potential legal issue for sanctuary campuses is with the employment of DACA recipients.  If they lose their work permits, then it would be illegal to hire them (although they could apply individually for deferred deportation and a new work permit.)</a:t>
            </a:r>
          </a:p>
          <a:p>
            <a:pPr marL="0" indent="0">
              <a:buNone/>
            </a:pPr>
            <a:r>
              <a:rPr lang="en-US" dirty="0"/>
              <a:t>President-elect Trump could try to change the laws.  However, that would be long and hard battle.</a:t>
            </a:r>
          </a:p>
        </p:txBody>
      </p:sp>
    </p:spTree>
    <p:extLst>
      <p:ext uri="{BB962C8B-B14F-4D97-AF65-F5344CB8AC3E}">
        <p14:creationId xmlns:p14="http://schemas.microsoft.com/office/powerpoint/2010/main" val="2663815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Why?</a:t>
            </a:r>
          </a:p>
        </p:txBody>
      </p:sp>
      <p:sp>
        <p:nvSpPr>
          <p:cNvPr id="3" name="Content Placeholder 2"/>
          <p:cNvSpPr>
            <a:spLocks noGrp="1"/>
          </p:cNvSpPr>
          <p:nvPr>
            <p:ph idx="1"/>
          </p:nvPr>
        </p:nvSpPr>
        <p:spPr/>
        <p:txBody>
          <a:bodyPr/>
          <a:lstStyle/>
          <a:p>
            <a:r>
              <a:rPr lang="en-US" dirty="0"/>
              <a:t>Promises by Mr. Trump and his team</a:t>
            </a:r>
          </a:p>
          <a:p>
            <a:r>
              <a:rPr lang="en-US" dirty="0"/>
              <a:t>Background of his appointees and potential appointees</a:t>
            </a:r>
          </a:p>
          <a:p>
            <a:r>
              <a:rPr lang="en-US" dirty="0"/>
              <a:t>Hope for the best and prepare for the worst!</a:t>
            </a:r>
          </a:p>
          <a:p>
            <a:r>
              <a:rPr lang="en-US" dirty="0"/>
              <a:t>Most imminent danger:</a:t>
            </a:r>
          </a:p>
          <a:p>
            <a:pPr>
              <a:buFont typeface="Wingdings" panose="05000000000000000000" pitchFamily="2" charset="2"/>
              <a:buChar char="ü"/>
            </a:pPr>
            <a:r>
              <a:rPr lang="en-US" dirty="0"/>
              <a:t>Immigrants (DACA, Deferred Deportation Applicants, Arrested but not Convicted, Sensitive Zones, Central American newcomers, cities with immigrant detainer policies)</a:t>
            </a:r>
          </a:p>
          <a:p>
            <a:pPr>
              <a:buFont typeface="Wingdings" panose="05000000000000000000" pitchFamily="2" charset="2"/>
              <a:buChar char="ü"/>
            </a:pPr>
            <a:r>
              <a:rPr lang="en-US" dirty="0"/>
              <a:t>People of color, particularly young African-Americans</a:t>
            </a:r>
          </a:p>
          <a:p>
            <a:pPr>
              <a:buFont typeface="Wingdings" panose="05000000000000000000" pitchFamily="2" charset="2"/>
              <a:buChar char="ü"/>
            </a:pPr>
            <a:r>
              <a:rPr lang="en-US" dirty="0"/>
              <a:t>Muslims</a:t>
            </a:r>
          </a:p>
          <a:p>
            <a:endParaRPr lang="en-US" dirty="0"/>
          </a:p>
        </p:txBody>
      </p:sp>
    </p:spTree>
    <p:extLst>
      <p:ext uri="{BB962C8B-B14F-4D97-AF65-F5344CB8AC3E}">
        <p14:creationId xmlns:p14="http://schemas.microsoft.com/office/powerpoint/2010/main" val="970207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Goals</a:t>
            </a:r>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a:pPr>
            <a:r>
              <a:rPr lang="en-US" dirty="0"/>
              <a:t>Prayer!!! (Consciousness and Hope)</a:t>
            </a:r>
          </a:p>
          <a:p>
            <a:pPr marL="514350" indent="-514350">
              <a:buFont typeface="+mj-lt"/>
              <a:buAutoNum type="arabicPeriod"/>
            </a:pPr>
            <a:r>
              <a:rPr lang="en-US" dirty="0"/>
              <a:t>Message – to public decision-makers (e.g. Witness for Peace), to the “little ones”, to the church – we stand with the vulnerable</a:t>
            </a:r>
          </a:p>
          <a:p>
            <a:pPr marL="514350" indent="-514350">
              <a:buFont typeface="+mj-lt"/>
              <a:buAutoNum type="arabicPeriod"/>
            </a:pPr>
            <a:r>
              <a:rPr lang="en-US" dirty="0"/>
              <a:t>Message to the church and the world – who is vulnerable – </a:t>
            </a:r>
            <a:r>
              <a:rPr lang="en-US" dirty="0" err="1"/>
              <a:t>facebook</a:t>
            </a:r>
            <a:r>
              <a:rPr lang="en-US" dirty="0"/>
              <a:t> story page – why?</a:t>
            </a:r>
          </a:p>
          <a:p>
            <a:pPr marL="514350" indent="-514350">
              <a:buFont typeface="+mj-lt"/>
              <a:buAutoNum type="arabicPeriod"/>
            </a:pPr>
            <a:r>
              <a:rPr lang="en-US" dirty="0"/>
              <a:t>Network – communication of action opportunities, connection with allies</a:t>
            </a:r>
          </a:p>
          <a:p>
            <a:pPr marL="514350" indent="-514350">
              <a:buFont typeface="+mj-lt"/>
              <a:buAutoNum type="arabicPeriod"/>
            </a:pPr>
            <a:r>
              <a:rPr lang="en-US" dirty="0"/>
              <a:t>Effective Protection:</a:t>
            </a:r>
          </a:p>
          <a:p>
            <a:pPr>
              <a:buFont typeface="Wingdings" panose="05000000000000000000" pitchFamily="2" charset="2"/>
              <a:buChar char="ü"/>
            </a:pPr>
            <a:r>
              <a:rPr lang="en-US" dirty="0"/>
              <a:t>Local safety net – detainer policies</a:t>
            </a:r>
          </a:p>
          <a:p>
            <a:pPr>
              <a:buFont typeface="Wingdings" panose="05000000000000000000" pitchFamily="2" charset="2"/>
              <a:buChar char="ü"/>
            </a:pPr>
            <a:r>
              <a:rPr lang="en-US" dirty="0"/>
              <a:t>Local safety net – ICE agreements (Morton Memo)</a:t>
            </a:r>
          </a:p>
          <a:p>
            <a:pPr>
              <a:buFont typeface="Wingdings" panose="05000000000000000000" pitchFamily="2" charset="2"/>
              <a:buChar char="ü"/>
            </a:pPr>
            <a:r>
              <a:rPr lang="en-US" dirty="0"/>
              <a:t>Deferred Deportation Packets</a:t>
            </a:r>
          </a:p>
          <a:p>
            <a:pPr>
              <a:buFont typeface="Wingdings" panose="05000000000000000000" pitchFamily="2" charset="2"/>
              <a:buChar char="ü"/>
            </a:pPr>
            <a:r>
              <a:rPr lang="en-US" dirty="0"/>
              <a:t>Deferred Deportation Advocacy</a:t>
            </a:r>
          </a:p>
          <a:p>
            <a:pPr>
              <a:buFont typeface="Wingdings" panose="05000000000000000000" pitchFamily="2" charset="2"/>
              <a:buChar char="ü"/>
            </a:pPr>
            <a:r>
              <a:rPr lang="en-US" dirty="0"/>
              <a:t>Asylum Applications</a:t>
            </a:r>
          </a:p>
          <a:p>
            <a:pPr>
              <a:buFont typeface="Wingdings" panose="05000000000000000000" pitchFamily="2" charset="2"/>
              <a:buChar char="ü"/>
            </a:pPr>
            <a:r>
              <a:rPr lang="en-US" dirty="0"/>
              <a:t>Physical Sanctuary? Rapid Response?</a:t>
            </a:r>
          </a:p>
          <a:p>
            <a:pPr marL="0" indent="0">
              <a:buNone/>
            </a:pPr>
            <a:r>
              <a:rPr lang="en-US" dirty="0"/>
              <a:t>6. Resettlement of “refugees” from danger zones – the “</a:t>
            </a:r>
            <a:r>
              <a:rPr lang="en-US" dirty="0" err="1"/>
              <a:t>Tio</a:t>
            </a:r>
            <a:r>
              <a:rPr lang="en-US" dirty="0"/>
              <a:t>” Project</a:t>
            </a:r>
          </a:p>
        </p:txBody>
      </p:sp>
    </p:spTree>
    <p:extLst>
      <p:ext uri="{BB962C8B-B14F-4D97-AF65-F5344CB8AC3E}">
        <p14:creationId xmlns:p14="http://schemas.microsoft.com/office/powerpoint/2010/main" val="3079728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Message</a:t>
            </a:r>
          </a:p>
        </p:txBody>
      </p:sp>
      <p:sp>
        <p:nvSpPr>
          <p:cNvPr id="3" name="Content Placeholder 2"/>
          <p:cNvSpPr>
            <a:spLocks noGrp="1"/>
          </p:cNvSpPr>
          <p:nvPr>
            <p:ph idx="1"/>
          </p:nvPr>
        </p:nvSpPr>
        <p:spPr/>
        <p:txBody>
          <a:bodyPr/>
          <a:lstStyle/>
          <a:p>
            <a:r>
              <a:rPr lang="en-US" dirty="0"/>
              <a:t>I was a stranger and you welcomed me, in prison and you visited me…plus Hebrews 13:1-3</a:t>
            </a:r>
          </a:p>
          <a:p>
            <a:r>
              <a:rPr lang="en-US" dirty="0"/>
              <a:t>Pledge on your website or sign up at Jesus4Revolutionaries or faithrootedorganizing.net</a:t>
            </a:r>
          </a:p>
          <a:p>
            <a:r>
              <a:rPr lang="en-US" dirty="0"/>
              <a:t>Post written stories, photos or video clips at Matthew 25 Movement</a:t>
            </a:r>
          </a:p>
          <a:p>
            <a:r>
              <a:rPr lang="en-US" dirty="0"/>
              <a:t>Engage your church in prayer, education, discernment (evangelicalimmigrationtable.com, interfaithimmigration.org, sanctuarynotdeportation.org)</a:t>
            </a:r>
          </a:p>
          <a:p>
            <a:r>
              <a:rPr lang="en-US" dirty="0"/>
              <a:t>Invite others – can we reach a million before 1/20?</a:t>
            </a:r>
          </a:p>
          <a:p>
            <a:endParaRPr lang="en-US" dirty="0"/>
          </a:p>
        </p:txBody>
      </p:sp>
    </p:spTree>
    <p:extLst>
      <p:ext uri="{BB962C8B-B14F-4D97-AF65-F5344CB8AC3E}">
        <p14:creationId xmlns:p14="http://schemas.microsoft.com/office/powerpoint/2010/main" val="126642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Protection</a:t>
            </a:r>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a:t>Local Advocacy:</a:t>
            </a:r>
          </a:p>
          <a:p>
            <a:pPr>
              <a:buFont typeface="Wingdings" panose="05000000000000000000" pitchFamily="2" charset="2"/>
              <a:buChar char="ü"/>
            </a:pPr>
            <a:r>
              <a:rPr lang="en-US" dirty="0"/>
              <a:t>UCARE coalition – supporting our city and county – Rabbi Jonathan Klein</a:t>
            </a:r>
          </a:p>
          <a:p>
            <a:pPr>
              <a:buFont typeface="Wingdings" panose="05000000000000000000" pitchFamily="2" charset="2"/>
              <a:buChar char="ü"/>
            </a:pPr>
            <a:r>
              <a:rPr lang="en-US" dirty="0"/>
              <a:t>The Family Council – preparations for meeting with ICE</a:t>
            </a:r>
          </a:p>
          <a:p>
            <a:pPr>
              <a:buFont typeface="Wingdings" panose="05000000000000000000" pitchFamily="2" charset="2"/>
              <a:buChar char="ü"/>
            </a:pPr>
            <a:r>
              <a:rPr lang="en-US" dirty="0"/>
              <a:t>Continue Christmas Cards</a:t>
            </a:r>
          </a:p>
          <a:p>
            <a:pPr marL="0" indent="0">
              <a:buNone/>
            </a:pPr>
            <a:r>
              <a:rPr lang="en-US" dirty="0"/>
              <a:t>2. Local Protection:</a:t>
            </a:r>
          </a:p>
          <a:p>
            <a:pPr>
              <a:buFont typeface="Wingdings" panose="05000000000000000000" pitchFamily="2" charset="2"/>
              <a:buChar char="ü"/>
            </a:pPr>
            <a:r>
              <a:rPr lang="en-US" dirty="0"/>
              <a:t>Deferred Deportation Packets</a:t>
            </a:r>
          </a:p>
          <a:p>
            <a:pPr>
              <a:buFont typeface="Wingdings" panose="05000000000000000000" pitchFamily="2" charset="2"/>
              <a:buChar char="ü"/>
            </a:pPr>
            <a:r>
              <a:rPr lang="en-US" dirty="0"/>
              <a:t>Deferred Deportation Process</a:t>
            </a:r>
          </a:p>
          <a:p>
            <a:pPr>
              <a:buFont typeface="Wingdings" panose="05000000000000000000" pitchFamily="2" charset="2"/>
              <a:buChar char="ü"/>
            </a:pPr>
            <a:r>
              <a:rPr lang="en-US" dirty="0"/>
              <a:t>Asylum Applications</a:t>
            </a:r>
          </a:p>
          <a:p>
            <a:pPr marL="0" indent="0">
              <a:buNone/>
            </a:pPr>
            <a:endParaRPr lang="en-US" dirty="0"/>
          </a:p>
          <a:p>
            <a:endParaRPr lang="en-US" dirty="0"/>
          </a:p>
        </p:txBody>
      </p:sp>
    </p:spTree>
    <p:extLst>
      <p:ext uri="{BB962C8B-B14F-4D97-AF65-F5344CB8AC3E}">
        <p14:creationId xmlns:p14="http://schemas.microsoft.com/office/powerpoint/2010/main" val="3738219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Local Advocacy – Fighting ICE Detainers</a:t>
            </a:r>
          </a:p>
        </p:txBody>
      </p:sp>
      <p:sp>
        <p:nvSpPr>
          <p:cNvPr id="3" name="Content Placeholder 2"/>
          <p:cNvSpPr>
            <a:spLocks noGrp="1"/>
          </p:cNvSpPr>
          <p:nvPr>
            <p:ph idx="1"/>
          </p:nvPr>
        </p:nvSpPr>
        <p:spPr/>
        <p:txBody>
          <a:bodyPr/>
          <a:lstStyle/>
          <a:p>
            <a:r>
              <a:rPr lang="en-US" dirty="0"/>
              <a:t>ICE detainers = requests to have an individual held for transfer to deportation proceedings directly from local custody</a:t>
            </a:r>
          </a:p>
          <a:p>
            <a:r>
              <a:rPr lang="en-US" dirty="0"/>
              <a:t>ICE detainers have been ruled unconstitutional and illegal by multiple federal courts across the country, most recently the Northern District of Illinois which </a:t>
            </a:r>
            <a:r>
              <a:rPr lang="en-US" dirty="0">
                <a:hlinkClick r:id="rId2"/>
              </a:rPr>
              <a:t>invalidated all detainers out of the Chicago ICE Field Office</a:t>
            </a:r>
            <a:endParaRPr lang="en-US" dirty="0"/>
          </a:p>
          <a:p>
            <a:r>
              <a:rPr lang="en-US" dirty="0"/>
              <a:t>5 statewide laws or policies, 514 county policies or ordinances, and about 38 city-level policies (Special Order 40 – 1979) -- www.ilrc.org/detainer-map</a:t>
            </a:r>
          </a:p>
          <a:p>
            <a:endParaRPr lang="en-US" dirty="0"/>
          </a:p>
        </p:txBody>
      </p:sp>
    </p:spTree>
    <p:extLst>
      <p:ext uri="{BB962C8B-B14F-4D97-AF65-F5344CB8AC3E}">
        <p14:creationId xmlns:p14="http://schemas.microsoft.com/office/powerpoint/2010/main" val="3797263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Local Advocacy -- Sensitive Locations</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Current U.S. Immigration and Customs Enforcement (ICE) and U.S. Customs and Border Protection (CBP) policy covering sensitive locations: According to ICE's "sensitive locations" memo, written in 2011 and revised in 2016, agents are not to conduct raids at or near a church, school, or hospital. This policy provides that: “enforcement actions at or focused on sensitive locations such as schools, places of worship, and hospitals should generally be avoided, and that such actions may only take place when (a) prior approval is obtained from an appropriate supervisory official, or (b) there are exigent circumstances necessitating immediate action without supervisor approval. The policies are meant to ensure that ICE and CBP officers and agents exercise sound judgment when enforcing Page 2 of 4 federal law at or are focused on sensitive locations, to enhance the public understanding and trust, and to ensure that people seeking to participate in activities or utilize services provided at any sensitive location are free to do so, without fear or hesitation.” (For more information see: Fact Sheet: Frequently Asked Questions - Existing Guidance on Enforcement Actions at or Focused on Sensitive Locations) </a:t>
            </a:r>
          </a:p>
        </p:txBody>
      </p:sp>
    </p:spTree>
    <p:extLst>
      <p:ext uri="{BB962C8B-B14F-4D97-AF65-F5344CB8AC3E}">
        <p14:creationId xmlns:p14="http://schemas.microsoft.com/office/powerpoint/2010/main" val="1355299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Local Advocacy – Prosecutorial Discretion for Deferred Deportation</a:t>
            </a:r>
          </a:p>
        </p:txBody>
      </p:sp>
      <p:sp>
        <p:nvSpPr>
          <p:cNvPr id="3" name="Content Placeholder 2"/>
          <p:cNvSpPr>
            <a:spLocks noGrp="1"/>
          </p:cNvSpPr>
          <p:nvPr>
            <p:ph idx="1"/>
          </p:nvPr>
        </p:nvSpPr>
        <p:spPr/>
        <p:txBody>
          <a:bodyPr>
            <a:normAutofit lnSpcReduction="10000"/>
          </a:bodyPr>
          <a:lstStyle/>
          <a:p>
            <a:pPr marL="0" indent="0">
              <a:buNone/>
            </a:pPr>
            <a:r>
              <a:rPr lang="en-US" dirty="0"/>
              <a:t>“ICE, however, only has resources to remove approximately 400,000 aliens per year, less than 4 percent of the estimated illegal alien population in the United States. In light of the large number of administrative violations the agency is charged with addressing and the limited enforcement resources the agency has available, ICE must prioritize the </a:t>
            </a:r>
            <a:r>
              <a:rPr lang="en-US" dirty="0" err="1"/>
              <a:t>usc</a:t>
            </a:r>
            <a:r>
              <a:rPr lang="en-US" dirty="0"/>
              <a:t> of its enforcement personnel, detention space, and removal resources to ensure that the removals the agency does conduct promote the agency's highest enforcement priorities, namely national security, public safety, and border security. To that end, the following shall constitute ICE's civil enforcement priorities”</a:t>
            </a:r>
          </a:p>
          <a:p>
            <a:pPr marL="0" indent="0">
              <a:buNone/>
            </a:pPr>
            <a:r>
              <a:rPr lang="en-US" dirty="0"/>
              <a:t>www.ice.gov/doclib/news/releases/2010/civil-enforcement-priorities.pdf</a:t>
            </a:r>
            <a:endParaRPr lang="en-US" dirty="0"/>
          </a:p>
        </p:txBody>
      </p:sp>
    </p:spTree>
    <p:extLst>
      <p:ext uri="{BB962C8B-B14F-4D97-AF65-F5344CB8AC3E}">
        <p14:creationId xmlns:p14="http://schemas.microsoft.com/office/powerpoint/2010/main" val="2852870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If you have a deportation order! – Positive Factors</a:t>
            </a:r>
          </a:p>
        </p:txBody>
      </p:sp>
      <p:sp>
        <p:nvSpPr>
          <p:cNvPr id="3" name="Content Placeholder 2"/>
          <p:cNvSpPr>
            <a:spLocks noGrp="1"/>
          </p:cNvSpPr>
          <p:nvPr>
            <p:ph idx="1"/>
          </p:nvPr>
        </p:nvSpPr>
        <p:spPr/>
        <p:txBody>
          <a:bodyPr>
            <a:normAutofit fontScale="62500" lnSpcReduction="20000"/>
          </a:bodyPr>
          <a:lstStyle/>
          <a:p>
            <a:pPr lvl="0" fontAlgn="base"/>
            <a:r>
              <a:rPr lang="en-US" dirty="0"/>
              <a:t>How long you have been in the United States, with particular consideration given to the time you have been here lawfully</a:t>
            </a:r>
          </a:p>
          <a:p>
            <a:pPr lvl="0" fontAlgn="base"/>
            <a:r>
              <a:rPr lang="en-US" dirty="0"/>
              <a:t>The circumstances of your arrival in the United States and the way you entered, particularly if you came to the United States as a young child</a:t>
            </a:r>
          </a:p>
          <a:p>
            <a:pPr lvl="0" fontAlgn="base"/>
            <a:r>
              <a:rPr lang="en-US" dirty="0"/>
              <a:t>Your age, with particular consideration given to minors and the elderly</a:t>
            </a:r>
          </a:p>
          <a:p>
            <a:pPr lvl="0" fontAlgn="base"/>
            <a:r>
              <a:rPr lang="en-US" dirty="0"/>
              <a:t>Your pursuit of education in the United States, with particular consideration given to people who have graduated from a U.S. high school or had higher education in the U.S.</a:t>
            </a:r>
          </a:p>
          <a:p>
            <a:pPr lvl="0" fontAlgn="base"/>
            <a:r>
              <a:rPr lang="en-US" dirty="0"/>
              <a:t>Whether you, or your immediate relative, has served in the U.S. military, reserves, or national guard</a:t>
            </a:r>
          </a:p>
          <a:p>
            <a:pPr lvl="0" fontAlgn="base"/>
            <a:r>
              <a:rPr lang="en-US" dirty="0"/>
              <a:t>Your ties and contributions to the community, including successful work history and involvement with religious groups or community groups, or other charitable work</a:t>
            </a:r>
          </a:p>
          <a:p>
            <a:pPr lvl="0" fontAlgn="base"/>
            <a:r>
              <a:rPr lang="en-US" dirty="0"/>
              <a:t>Your family ties, with a particular consideration given to a U.S. citizen or permanent resident spouse, child or parent</a:t>
            </a:r>
          </a:p>
          <a:p>
            <a:pPr lvl="0" fontAlgn="base"/>
            <a:r>
              <a:rPr lang="en-US" dirty="0"/>
              <a:t>Whether you or your spouse is pregnant or nursing</a:t>
            </a:r>
          </a:p>
          <a:p>
            <a:pPr fontAlgn="base"/>
            <a:r>
              <a:rPr lang="en-US" dirty="0"/>
              <a:t>Whether you are the primary caretaker of a person with a mental or physical disability, a minor, or a seriously ill relative</a:t>
            </a:r>
          </a:p>
          <a:p>
            <a:pPr lvl="0" fontAlgn="base"/>
            <a:endParaRPr lang="en-US" dirty="0"/>
          </a:p>
          <a:p>
            <a:pPr marL="0" indent="0">
              <a:buNone/>
            </a:pPr>
            <a:endParaRPr lang="en-US" dirty="0"/>
          </a:p>
        </p:txBody>
      </p:sp>
    </p:spTree>
    <p:extLst>
      <p:ext uri="{BB962C8B-B14F-4D97-AF65-F5344CB8AC3E}">
        <p14:creationId xmlns:p14="http://schemas.microsoft.com/office/powerpoint/2010/main" val="2077148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2091</Words>
  <Application>Microsoft Office PowerPoint</Application>
  <PresentationFormat>Widescreen</PresentationFormat>
  <Paragraphs>134</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 DELANEY</vt:lpstr>
      <vt:lpstr>Arial</vt:lpstr>
      <vt:lpstr>Calibri</vt:lpstr>
      <vt:lpstr>Calibri Light</vt:lpstr>
      <vt:lpstr>Wingdings</vt:lpstr>
      <vt:lpstr>Office Theme</vt:lpstr>
      <vt:lpstr>     Matthew 25 Movement </vt:lpstr>
      <vt:lpstr>Why?</vt:lpstr>
      <vt:lpstr>Goals</vt:lpstr>
      <vt:lpstr>Message</vt:lpstr>
      <vt:lpstr>Protection</vt:lpstr>
      <vt:lpstr>Local Advocacy – Fighting ICE Detainers</vt:lpstr>
      <vt:lpstr>Local Advocacy -- Sensitive Locations</vt:lpstr>
      <vt:lpstr>Local Advocacy – Prosecutorial Discretion for Deferred Deportation</vt:lpstr>
      <vt:lpstr>If you have a deportation order! – Positive Factors</vt:lpstr>
      <vt:lpstr>Positive Factors (Continued)</vt:lpstr>
      <vt:lpstr>Negative Factors</vt:lpstr>
      <vt:lpstr>Asylum</vt:lpstr>
      <vt:lpstr>Somebody sleeping in your church – why? What is sanctuary?</vt:lpstr>
      <vt:lpstr>Secular Use of Sanctuary Concept</vt:lpstr>
      <vt:lpstr>The Central American Sanctuary Movement</vt:lpstr>
      <vt:lpstr>The New Sanctuary Movement – sanctuarynotdeportation.org</vt:lpstr>
      <vt:lpstr>Sanctuary Campuses</vt:lpstr>
      <vt:lpstr>Sanctuary Campuses Potential Promises</vt:lpstr>
      <vt:lpstr>Legal Status of Sanctuary Campuses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SANCTUARY CAMPUS MOVEMENT</dc:title>
  <dc:creator>Alexandra Salvatierra</dc:creator>
  <cp:lastModifiedBy>Alexandra Salvatierra</cp:lastModifiedBy>
  <cp:revision>17</cp:revision>
  <dcterms:created xsi:type="dcterms:W3CDTF">2016-11-30T02:28:05Z</dcterms:created>
  <dcterms:modified xsi:type="dcterms:W3CDTF">2016-12-16T18:20:42Z</dcterms:modified>
</cp:coreProperties>
</file>